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7102475" cy="10233025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56CF44AF-8801-4A5D-9989-69687CFBF29D}" type="datetimeFigureOut">
              <a:rPr lang="uk-UA" smtClean="0"/>
              <a:t>25.10.2018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3092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AA084913-B62C-429E-B036-CDD9ACA8B33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6976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>
              <a:defRPr sz="1300"/>
            </a:lvl1pPr>
          </a:lstStyle>
          <a:p>
            <a:fld id="{841A4D3E-3A2B-4312-8DF0-921DC3ABEC73}" type="datetimeFigureOut">
              <a:rPr lang="uk-UA" smtClean="0"/>
              <a:t>25.10.2018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8" y="4860687"/>
            <a:ext cx="5681980" cy="4604861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2" y="9719598"/>
            <a:ext cx="3077739" cy="511651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r">
              <a:defRPr sz="1300"/>
            </a:lvl1pPr>
          </a:lstStyle>
          <a:p>
            <a:fld id="{41D98206-F3B1-43A7-BE32-59DF25C3CFC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20779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8206-F3B1-43A7-BE32-59DF25C3CFC2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2875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8206-F3B1-43A7-BE32-59DF25C3CFC2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2875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8206-F3B1-43A7-BE32-59DF25C3CFC2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2875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8206-F3B1-43A7-BE32-59DF25C3CFC2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2875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98206-F3B1-43A7-BE32-59DF25C3CFC2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2875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14FEBA1-63AA-4D81-831E-E87F8C013214}" type="datetime1">
              <a:rPr lang="uk-UA" smtClean="0"/>
              <a:t>25.10.2018</a:t>
            </a:fld>
            <a:endParaRPr lang="uk-U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4BA8-C3DC-48AE-B1AD-0F3E93464C41}" type="datetime1">
              <a:rPr lang="uk-UA" smtClean="0"/>
              <a:t>25.10.2018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34328-3AF0-4C71-974C-2628BD1E29D1}" type="datetime1">
              <a:rPr lang="uk-UA" smtClean="0"/>
              <a:t>25.10.2018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8EE9F-2777-4E57-AD97-7215B1A756BF}" type="datetime1">
              <a:rPr lang="uk-UA" smtClean="0"/>
              <a:t>25.10.2018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E403D-DB9B-4060-82B5-84644C468ED5}" type="datetime1">
              <a:rPr lang="uk-UA" smtClean="0"/>
              <a:t>25.10.2018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89CCC-7542-48A4-BD43-58993D712CB2}" type="datetime1">
              <a:rPr lang="uk-UA" smtClean="0"/>
              <a:t>25.10.2018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229DB-522A-49CA-9BA4-5FF84F9448BB}" type="datetime1">
              <a:rPr lang="uk-UA" smtClean="0"/>
              <a:t>25.10.2018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90F81-0BA2-48F1-B505-BFA9E90D6B3B}" type="datetime1">
              <a:rPr lang="uk-UA" smtClean="0"/>
              <a:t>25.10.2018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B41E8-E4EA-4E71-B26B-2C95585F29A3}" type="datetime1">
              <a:rPr lang="uk-UA" smtClean="0"/>
              <a:t>25.10.2018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93ACA-4398-4A79-AB1E-042723779346}" type="datetime1">
              <a:rPr lang="uk-UA" smtClean="0"/>
              <a:t>25.10.2018</a:t>
            </a:fld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A5D3-168A-4EC5-BED1-08EB6C383F67}" type="datetime1">
              <a:rPr lang="uk-UA" smtClean="0"/>
              <a:t>25.10.2018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7F14DA8-21F4-43BB-9E90-7C3D5F8041A7}" type="datetime1">
              <a:rPr lang="uk-UA" smtClean="0"/>
              <a:t>25.10.2018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4345516-3D9A-4733-B90C-AED7BDC24235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3411977" cy="48245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ПРОЕКТЫ В ПУБЛИЧНОЙ СФЕРЕ</a:t>
            </a:r>
            <a:endParaRPr lang="uk-UA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844824"/>
            <a:ext cx="5112568" cy="4176464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ПРОЕКТЫ РАЗВИТИЯ ТЕРРИТОРИЙ</a:t>
            </a:r>
          </a:p>
          <a:p>
            <a:pPr marL="68580" indent="0">
              <a:buNone/>
            </a:pPr>
            <a:r>
              <a:rPr lang="ru-RU" dirty="0" smtClean="0"/>
              <a:t>Местные органы власти выступают: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/>
              <a:t>заказчиками</a:t>
            </a:r>
            <a:r>
              <a:rPr lang="ru-RU" dirty="0" smtClean="0"/>
              <a:t> проектов;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/>
              <a:t>представителями интересов </a:t>
            </a:r>
            <a:r>
              <a:rPr lang="ru-RU" dirty="0"/>
              <a:t>местных громад в формировании и осуществлении стратегий </a:t>
            </a:r>
            <a:r>
              <a:rPr lang="ru-RU" dirty="0" smtClean="0"/>
              <a:t>развития.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-23297"/>
            <a:ext cx="1512168" cy="68894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467544" cy="365125"/>
          </a:xfrm>
        </p:spPr>
        <p:txBody>
          <a:bodyPr/>
          <a:lstStyle/>
          <a:p>
            <a:fld id="{14345516-3D9A-4733-B90C-AED7BDC24235}" type="slidenum">
              <a:rPr lang="uk-UA" b="1" smtClean="0">
                <a:solidFill>
                  <a:schemeClr val="tx1"/>
                </a:solidFill>
              </a:rPr>
              <a:t>1</a:t>
            </a:fld>
            <a:endParaRPr lang="uk-UA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24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560840" cy="529128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>ПРОБЛЕМЫ ПРОЕКТОВ РАЗВИТИЯ ТЕРРИТОРИЙ:</a:t>
            </a:r>
            <a:endParaRPr lang="uk-UA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1423" y="1844824"/>
            <a:ext cx="5265033" cy="4464496"/>
          </a:xfrm>
        </p:spPr>
        <p:txBody>
          <a:bodyPr>
            <a:normAutofit/>
          </a:bodyPr>
          <a:lstStyle/>
          <a:p>
            <a:r>
              <a:rPr lang="ru-RU" sz="2000" b="1" i="1" dirty="0"/>
              <a:t>слабая согласованность </a:t>
            </a:r>
            <a:r>
              <a:rPr lang="ru-RU" sz="2000" dirty="0"/>
              <a:t>государственных интересов в территориальном планировании с коммерческими и другими интересами </a:t>
            </a:r>
            <a:r>
              <a:rPr lang="ru-RU" sz="2000" dirty="0" smtClean="0"/>
              <a:t>участников </a:t>
            </a:r>
            <a:r>
              <a:rPr lang="ru-RU" sz="2000" dirty="0"/>
              <a:t>градостроительной </a:t>
            </a:r>
            <a:r>
              <a:rPr lang="ru-RU" sz="2000" dirty="0" smtClean="0"/>
              <a:t>деятельности;</a:t>
            </a:r>
          </a:p>
          <a:p>
            <a:r>
              <a:rPr lang="ru-RU" sz="2000" dirty="0"/>
              <a:t>п</a:t>
            </a:r>
            <a:r>
              <a:rPr lang="ru-RU" sz="2000" dirty="0" smtClean="0"/>
              <a:t>ланирование по </a:t>
            </a:r>
            <a:r>
              <a:rPr lang="ru-RU" sz="2000" dirty="0"/>
              <a:t>принципу «сверху </a:t>
            </a:r>
            <a:r>
              <a:rPr lang="ru-RU" sz="2000" dirty="0" smtClean="0"/>
              <a:t>вниз» </a:t>
            </a:r>
            <a:r>
              <a:rPr lang="ru-RU" sz="2000" b="1" i="1" dirty="0" smtClean="0"/>
              <a:t>не </a:t>
            </a:r>
            <a:r>
              <a:rPr lang="ru-RU" sz="2000" b="1" i="1" dirty="0"/>
              <a:t>обеспечивает «обратной связи» </a:t>
            </a:r>
            <a:r>
              <a:rPr lang="ru-RU" sz="2000" dirty="0"/>
              <a:t>с управляемой системой, что приводит к частым «провалам» подобных проектов на этапе их </a:t>
            </a:r>
            <a:r>
              <a:rPr lang="ru-RU" sz="2000" dirty="0" smtClean="0"/>
              <a:t>реализации;</a:t>
            </a:r>
            <a:endParaRPr lang="uk-UA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-23297"/>
            <a:ext cx="1512168" cy="68894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467544" cy="365125"/>
          </a:xfrm>
        </p:spPr>
        <p:txBody>
          <a:bodyPr/>
          <a:lstStyle/>
          <a:p>
            <a:fld id="{14345516-3D9A-4733-B90C-AED7BDC24235}" type="slidenum">
              <a:rPr lang="uk-UA" b="1" smtClean="0">
                <a:solidFill>
                  <a:schemeClr val="tx1"/>
                </a:solidFill>
              </a:rPr>
              <a:t>2</a:t>
            </a:fld>
            <a:endParaRPr lang="uk-UA" b="1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3047961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88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12776"/>
            <a:ext cx="5792192" cy="38644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560840" cy="529128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>ПРОБЛЕМЫ ПРОЕКТОВ РАЗВИТИЯ ТЕРРИТОРИЙ:</a:t>
            </a:r>
            <a:endParaRPr lang="uk-UA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312" y="5301208"/>
            <a:ext cx="8208912" cy="110410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000" b="1" i="1" dirty="0" smtClean="0"/>
              <a:t>ОБЩЕСТВЕННЫЕ СЛУШАНИЯ </a:t>
            </a:r>
          </a:p>
          <a:p>
            <a:pPr marL="68580" indent="0" algn="ctr">
              <a:buNone/>
            </a:pPr>
            <a:r>
              <a:rPr lang="ru-RU" sz="2000" b="1" dirty="0" smtClean="0"/>
              <a:t>как единственный инструмент «обратной связи» с заинтересованными сторонами работает не всегда эффективно</a:t>
            </a:r>
            <a:endParaRPr lang="uk-UA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-23297"/>
            <a:ext cx="1512168" cy="68894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467544" cy="365125"/>
          </a:xfrm>
        </p:spPr>
        <p:txBody>
          <a:bodyPr/>
          <a:lstStyle/>
          <a:p>
            <a:fld id="{14345516-3D9A-4733-B90C-AED7BDC24235}" type="slidenum">
              <a:rPr lang="uk-UA" b="1" smtClean="0">
                <a:solidFill>
                  <a:schemeClr val="tx1"/>
                </a:solidFill>
              </a:rPr>
              <a:t>3</a:t>
            </a:fld>
            <a:endParaRPr lang="uk-UA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96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1" y="1340768"/>
            <a:ext cx="4536795" cy="51845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560840" cy="529128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/>
              <a:t>ПРОБЛЕМЫ РЕАЛИЗАЦИИ ГЕНПЛАНА ОДЕССЫ:</a:t>
            </a:r>
            <a:endParaRPr lang="uk-UA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1340768"/>
            <a:ext cx="4392488" cy="5184576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Население города сократилось на </a:t>
            </a:r>
            <a:r>
              <a:rPr lang="ru-RU" sz="2000" b="1" dirty="0" smtClean="0"/>
              <a:t>123 тыс. чел.</a:t>
            </a:r>
            <a:r>
              <a:rPr lang="ru-RU" sz="2000" dirty="0" smtClean="0"/>
              <a:t> (на 300 тыс. в отношении планового показателя)</a:t>
            </a:r>
          </a:p>
          <a:p>
            <a:r>
              <a:rPr lang="ru-RU" sz="2000" dirty="0" smtClean="0"/>
              <a:t>Вместо </a:t>
            </a:r>
            <a:r>
              <a:rPr lang="ru-RU" sz="2000" dirty="0"/>
              <a:t>намеченного роста вместимости оздоровительно-рекреационных учреждений до 32,2 тыс. мест, произошло их </a:t>
            </a:r>
            <a:r>
              <a:rPr lang="ru-RU" sz="2000" b="1" dirty="0"/>
              <a:t>сокращение на 16,6 </a:t>
            </a:r>
            <a:r>
              <a:rPr lang="ru-RU" sz="2000" b="1" dirty="0" smtClean="0"/>
              <a:t>тыс</a:t>
            </a:r>
            <a:r>
              <a:rPr lang="ru-RU" sz="2000" dirty="0" smtClean="0"/>
              <a:t>.</a:t>
            </a:r>
          </a:p>
          <a:p>
            <a:r>
              <a:rPr lang="ru-RU" sz="2000" b="1" dirty="0" smtClean="0"/>
              <a:t>25,6%</a:t>
            </a:r>
            <a:r>
              <a:rPr lang="ru-RU" sz="2000" dirty="0" smtClean="0"/>
              <a:t> </a:t>
            </a:r>
            <a:r>
              <a:rPr lang="ru-RU" sz="2000" dirty="0"/>
              <a:t>жилищного фонда города имеет показатель износа около </a:t>
            </a:r>
            <a:r>
              <a:rPr lang="ru-RU" sz="2000" b="1" dirty="0"/>
              <a:t>60%. </a:t>
            </a:r>
            <a:endParaRPr lang="ru-RU" sz="2000" b="1" dirty="0" smtClean="0"/>
          </a:p>
          <a:p>
            <a:r>
              <a:rPr lang="ru-RU" sz="2000" dirty="0" smtClean="0"/>
              <a:t>Фактическая </a:t>
            </a:r>
            <a:r>
              <a:rPr lang="ru-RU" sz="2000" dirty="0"/>
              <a:t>жилая обеспеченность </a:t>
            </a:r>
            <a:r>
              <a:rPr lang="ru-RU" sz="2000" b="1" dirty="0" smtClean="0"/>
              <a:t>- </a:t>
            </a:r>
            <a:r>
              <a:rPr lang="ru-RU" sz="2000" b="1" dirty="0"/>
              <a:t>18,2 м</a:t>
            </a:r>
            <a:r>
              <a:rPr lang="ru-RU" sz="2000" b="1" baseline="30000" dirty="0"/>
              <a:t>2</a:t>
            </a:r>
            <a:r>
              <a:rPr lang="ru-RU" sz="2000" b="1" dirty="0"/>
              <a:t> / чел</a:t>
            </a:r>
            <a:r>
              <a:rPr lang="ru-RU" sz="2000" dirty="0"/>
              <a:t>. отстает от намеченной генпланом - 21 м</a:t>
            </a:r>
            <a:r>
              <a:rPr lang="ru-RU" sz="2000" baseline="30000" dirty="0"/>
              <a:t>2</a:t>
            </a:r>
            <a:r>
              <a:rPr lang="ru-RU" sz="2000" dirty="0"/>
              <a:t> / чел. </a:t>
            </a:r>
            <a:endParaRPr lang="ru-RU" sz="2000" dirty="0" smtClean="0"/>
          </a:p>
          <a:p>
            <a:r>
              <a:rPr lang="ru-RU" sz="2000" dirty="0" smtClean="0"/>
              <a:t>Обеспеченность </a:t>
            </a:r>
            <a:r>
              <a:rPr lang="ru-RU" sz="2000" dirty="0"/>
              <a:t>населения </a:t>
            </a:r>
            <a:r>
              <a:rPr lang="ru-RU" sz="2000" dirty="0" smtClean="0"/>
              <a:t>по </a:t>
            </a:r>
            <a:r>
              <a:rPr lang="ru-RU" sz="2000" dirty="0"/>
              <a:t>некоторым видам учреждений обслуживания </a:t>
            </a:r>
            <a:r>
              <a:rPr lang="ru-RU" sz="2000" b="1" dirty="0"/>
              <a:t>ниже социально гарантированного уровня</a:t>
            </a:r>
            <a:r>
              <a:rPr lang="ru-RU" sz="2000" dirty="0"/>
              <a:t>.</a:t>
            </a:r>
            <a:endParaRPr lang="uk-UA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-23297"/>
            <a:ext cx="1512168" cy="68894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467544" cy="365125"/>
          </a:xfrm>
        </p:spPr>
        <p:txBody>
          <a:bodyPr/>
          <a:lstStyle/>
          <a:p>
            <a:fld id="{14345516-3D9A-4733-B90C-AED7BDC24235}" type="slidenum">
              <a:rPr lang="uk-UA" b="1" smtClean="0">
                <a:solidFill>
                  <a:schemeClr val="tx1"/>
                </a:solidFill>
              </a:rPr>
              <a:t>4</a:t>
            </a:fld>
            <a:endParaRPr lang="uk-UA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281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2106"/>
            <a:ext cx="4104456" cy="27888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836712"/>
            <a:ext cx="3119115" cy="529128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ПОЗИТИВ:</a:t>
            </a:r>
            <a:endParaRPr lang="uk-UA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7" y="3284984"/>
            <a:ext cx="8008664" cy="341176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Упрощены </a:t>
            </a:r>
            <a:r>
              <a:rPr lang="ru-RU" sz="2000" b="1" dirty="0"/>
              <a:t>или значительно минимизированы </a:t>
            </a:r>
            <a:r>
              <a:rPr lang="ru-RU" sz="2000" dirty="0"/>
              <a:t>основные </a:t>
            </a:r>
            <a:r>
              <a:rPr lang="ru-RU" sz="2000" b="1" dirty="0"/>
              <a:t>процедуры согласований и ввода в эксплуатацию </a:t>
            </a:r>
            <a:r>
              <a:rPr lang="ru-RU" sz="2000" dirty="0" smtClean="0"/>
              <a:t>строительных</a:t>
            </a:r>
            <a:r>
              <a:rPr lang="ru-RU" sz="2000" b="1" dirty="0" smtClean="0"/>
              <a:t> </a:t>
            </a:r>
            <a:r>
              <a:rPr lang="ru-RU" sz="2000" dirty="0" smtClean="0"/>
              <a:t>объектов;</a:t>
            </a:r>
          </a:p>
          <a:p>
            <a:r>
              <a:rPr lang="ru-RU" sz="2000" dirty="0" smtClean="0"/>
              <a:t>с разработкой и принятием градостроительной документации в большинстве населенных пунктов </a:t>
            </a:r>
            <a:r>
              <a:rPr lang="ru-RU" sz="2000" b="1" dirty="0" smtClean="0"/>
              <a:t>процедуры отвода земель под застройку </a:t>
            </a:r>
            <a:r>
              <a:rPr lang="ru-RU" sz="2000" dirty="0" smtClean="0"/>
              <a:t>становятся понятными и прозрачными;</a:t>
            </a:r>
          </a:p>
          <a:p>
            <a:r>
              <a:rPr lang="ru-RU" sz="2000" dirty="0" smtClean="0"/>
              <a:t>Введение онлайн системы</a:t>
            </a:r>
            <a:r>
              <a:rPr lang="ru-RU" sz="2000" b="1" dirty="0" smtClean="0"/>
              <a:t> государственного земельного кадастра</a:t>
            </a:r>
            <a:r>
              <a:rPr lang="ru-RU" sz="2000" dirty="0" smtClean="0"/>
              <a:t> сделало более удобной регистрацию прав собственности на землю.</a:t>
            </a:r>
            <a:endParaRPr lang="uk-UA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-23297"/>
            <a:ext cx="1512168" cy="688941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467544" cy="365125"/>
          </a:xfrm>
        </p:spPr>
        <p:txBody>
          <a:bodyPr/>
          <a:lstStyle/>
          <a:p>
            <a:fld id="{14345516-3D9A-4733-B90C-AED7BDC24235}" type="slidenum">
              <a:rPr lang="uk-UA" b="1" smtClean="0">
                <a:solidFill>
                  <a:schemeClr val="tx1"/>
                </a:solidFill>
              </a:rPr>
              <a:t>5</a:t>
            </a:fld>
            <a:endParaRPr lang="uk-UA" b="1">
              <a:solidFill>
                <a:schemeClr val="tx1"/>
              </a:solidFill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572000" y="1412776"/>
            <a:ext cx="4120230" cy="19331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Многие </a:t>
            </a:r>
            <a:r>
              <a:rPr lang="ru-RU" sz="2000" b="1" dirty="0" smtClean="0"/>
              <a:t>контролирующие функции </a:t>
            </a:r>
            <a:r>
              <a:rPr lang="ru-RU" sz="2000" dirty="0" smtClean="0"/>
              <a:t>на сегодня возложены уже не на гос. органы, а на </a:t>
            </a:r>
            <a:r>
              <a:rPr lang="ru-RU" sz="2000" b="1" dirty="0" smtClean="0"/>
              <a:t>общественность и профсоюзные организации</a:t>
            </a:r>
            <a:r>
              <a:rPr lang="ru-RU" sz="2000" dirty="0" smtClean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1879851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89</TotalTime>
  <Words>265</Words>
  <Application>Microsoft Office PowerPoint</Application>
  <PresentationFormat>Экран (4:3)</PresentationFormat>
  <Paragraphs>32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Остин</vt:lpstr>
      <vt:lpstr>ПРОЕКТЫ В ПУБЛИЧНОЙ СФЕРЕ</vt:lpstr>
      <vt:lpstr>ПРОБЛЕМЫ ПРОЕКТОВ РАЗВИТИЯ ТЕРРИТОРИЙ:</vt:lpstr>
      <vt:lpstr>ПРОБЛЕМЫ ПРОЕКТОВ РАЗВИТИЯ ТЕРРИТОРИЙ:</vt:lpstr>
      <vt:lpstr>ПРОБЛЕМЫ РЕАЛИЗАЦИИ ГЕНПЛАНА ОДЕССЫ:</vt:lpstr>
      <vt:lpstr>ПОЗИТИВ: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</dc:creator>
  <cp:lastModifiedBy>Ку</cp:lastModifiedBy>
  <cp:revision>18</cp:revision>
  <cp:lastPrinted>2018-10-25T14:37:03Z</cp:lastPrinted>
  <dcterms:created xsi:type="dcterms:W3CDTF">2018-10-25T13:08:13Z</dcterms:created>
  <dcterms:modified xsi:type="dcterms:W3CDTF">2018-10-25T14:37:42Z</dcterms:modified>
</cp:coreProperties>
</file>